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5" r:id="rId3"/>
    <p:sldId id="264" r:id="rId4"/>
    <p:sldId id="263" r:id="rId5"/>
    <p:sldId id="262" r:id="rId6"/>
    <p:sldId id="261" r:id="rId7"/>
    <p:sldId id="266" r:id="rId8"/>
    <p:sldId id="267" r:id="rId9"/>
    <p:sldId id="268" r:id="rId10"/>
    <p:sldId id="269" r:id="rId11"/>
    <p:sldId id="259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757"/>
    <a:srgbClr val="0068B7"/>
    <a:srgbClr val="7EC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4F3F529-BAAA-4C5D-99E9-63736DBFBA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" b="592"/>
          <a:stretch/>
        </p:blipFill>
        <p:spPr>
          <a:xfrm>
            <a:off x="0" y="-19581"/>
            <a:ext cx="9144000" cy="68775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屏幕截图&#10;&#10;自动生成的说明">
            <a:extLst>
              <a:ext uri="{FF2B5EF4-FFF2-40B4-BE49-F238E27FC236}">
                <a16:creationId xmlns:a16="http://schemas.microsoft.com/office/drawing/2014/main" id="{82C92D96-F182-4567-9D83-56FBFA8EAA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" t="527"/>
          <a:stretch/>
        </p:blipFill>
        <p:spPr>
          <a:xfrm>
            <a:off x="0" y="0"/>
            <a:ext cx="9144000" cy="6863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屏幕截图&#10;&#10;自动生成的说明">
            <a:extLst>
              <a:ext uri="{FF2B5EF4-FFF2-40B4-BE49-F238E27FC236}">
                <a16:creationId xmlns:a16="http://schemas.microsoft.com/office/drawing/2014/main" id="{704856D9-8A40-47C7-8728-8EDAD44CE1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" t="658"/>
          <a:stretch/>
        </p:blipFill>
        <p:spPr>
          <a:xfrm>
            <a:off x="2" y="0"/>
            <a:ext cx="9143998" cy="6857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09A052E-AF1D-4B4B-954A-8A40278DDD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329" b="1"/>
          <a:stretch/>
        </p:blipFill>
        <p:spPr>
          <a:xfrm>
            <a:off x="0" y="0"/>
            <a:ext cx="9168063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52450" y="1790700"/>
            <a:ext cx="6096000" cy="710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方正兰亭中粗黑_GBK" panose="02000000000000000000" charset="-122"/>
                <a:ea typeface="方正兰亭中粗黑_GBK" panose="02000000000000000000" charset="-122"/>
              </a:rPr>
              <a:t>一、软件数据库备份教程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52450" y="2632075"/>
            <a:ext cx="557212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7ECEF4"/>
                </a:solidFill>
                <a:latin typeface="方正兰亭黑_GBK" panose="02000000000000000000" charset="-122"/>
                <a:ea typeface="方正兰亭黑_GBK" panose="02000000000000000000" charset="-122"/>
              </a:rPr>
              <a:t>水质、烟气、空气站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965825" y="6064250"/>
            <a:ext cx="2695575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>
                <a:solidFill>
                  <a:srgbClr val="0068B7"/>
                </a:solidFill>
                <a:latin typeface="Myriad Pro" panose="020B0503030403020204" charset="0"/>
                <a:ea typeface="方正兰亭细黑_GBK_M" panose="02010600010101010101" charset="-122"/>
              </a:rPr>
              <a:t>2021.6.11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47650" y="692311"/>
            <a:ext cx="6063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68B7"/>
                </a:solidFill>
                <a:latin typeface="方正兰亭中粗黑_GBK" panose="02000000000000000000" charset="-122"/>
                <a:ea typeface="方正兰亭中粗黑_GBK" panose="02000000000000000000" charset="-122"/>
              </a:rPr>
              <a:t>03 </a:t>
            </a:r>
            <a:r>
              <a:rPr lang="zh-CN" altLang="en-US" sz="2800" dirty="0">
                <a:solidFill>
                  <a:srgbClr val="0068B7"/>
                </a:solidFill>
                <a:latin typeface="方正兰亭中粗黑_GBK" panose="02000000000000000000" charset="-122"/>
                <a:ea typeface="方正兰亭中粗黑_GBK" panose="02000000000000000000" charset="-122"/>
              </a:rPr>
              <a:t>附加数据库</a:t>
            </a:r>
            <a:endParaRPr lang="zh-CN" altLang="zh-CN" sz="2800" dirty="0">
              <a:solidFill>
                <a:srgbClr val="0068B7"/>
              </a:solidFill>
              <a:latin typeface="方正兰亭中粗黑_GBK" panose="02000000000000000000" charset="-122"/>
              <a:ea typeface="方正兰亭中粗黑_GBK" panose="020000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1164" y="1215531"/>
            <a:ext cx="7847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595757"/>
                </a:solidFill>
                <a:latin typeface="方正兰亭黑_GBK" panose="02000000000000000000" charset="-122"/>
                <a:ea typeface="方正兰亭黑_GBK" panose="02000000000000000000" charset="-122"/>
              </a:rPr>
              <a:t>在数据库界面点击附加，选择要附加或者恢复的数据库文件，配置</a:t>
            </a:r>
            <a:r>
              <a:rPr lang="zh-CN" altLang="en-US" sz="2000">
                <a:solidFill>
                  <a:srgbClr val="595757"/>
                </a:solidFill>
                <a:latin typeface="方正兰亭黑_GBK" panose="02000000000000000000" charset="-122"/>
                <a:ea typeface="方正兰亭黑_GBK" panose="02000000000000000000" charset="-122"/>
              </a:rPr>
              <a:t>不用修改</a:t>
            </a:r>
            <a:endParaRPr lang="zh-CN" altLang="en-US" sz="2000" dirty="0">
              <a:solidFill>
                <a:srgbClr val="595757"/>
              </a:solidFill>
              <a:latin typeface="方正兰亭黑_GBK" panose="02000000000000000000" charset="-122"/>
              <a:ea typeface="方正兰亭黑_GBK" panose="020000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835140" y="6083300"/>
            <a:ext cx="1791335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>
                <a:solidFill>
                  <a:schemeClr val="bg1"/>
                </a:solidFill>
                <a:latin typeface="方正兰亭黑_GBK" panose="02000000000000000000" charset="-122"/>
                <a:ea typeface="方正兰亭黑_GBK" panose="02000000000000000000" charset="-122"/>
              </a:rPr>
              <a:t>目录 </a:t>
            </a:r>
            <a:r>
              <a:rPr lang="en-US" altLang="zh-CN" sz="1600">
                <a:solidFill>
                  <a:schemeClr val="bg1"/>
                </a:solidFill>
                <a:latin typeface="方正兰亭黑_GBK" panose="02000000000000000000" charset="-122"/>
                <a:ea typeface="方正兰亭黑_GBK" panose="02000000000000000000" charset="-122"/>
              </a:rPr>
              <a:t>Contents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E58D692-9AD6-4A1D-B855-C83454643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78" y="2071379"/>
            <a:ext cx="1841595" cy="17780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0CF3319-E19B-48D2-89FB-870B9C97F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016" y="1919492"/>
            <a:ext cx="5045926" cy="278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28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60375" y="2540000"/>
            <a:ext cx="48888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chemeClr val="bg1"/>
                </a:solidFill>
                <a:latin typeface="Myriad Pro" panose="020B0503030403020204" charset="0"/>
                <a:ea typeface="方正兰亭细黑_GBK_M" panose="02010600010101010101" charset="-122"/>
              </a:rPr>
              <a:t>THANKS!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47650" y="692311"/>
            <a:ext cx="4660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68B7"/>
                </a:solidFill>
                <a:latin typeface="方正兰亭中粗黑_GBK" panose="02000000000000000000" charset="-122"/>
                <a:ea typeface="方正兰亭中粗黑_GBK" panose="02000000000000000000" charset="-122"/>
              </a:rPr>
              <a:t>01 </a:t>
            </a:r>
            <a:r>
              <a:rPr lang="zh-CN" altLang="en-US" sz="2800" dirty="0">
                <a:solidFill>
                  <a:srgbClr val="0068B7"/>
                </a:solidFill>
                <a:latin typeface="方正兰亭中粗黑_GBK" panose="02000000000000000000" charset="-122"/>
                <a:ea typeface="方正兰亭中粗黑_GBK" panose="02000000000000000000" charset="-122"/>
              </a:rPr>
              <a:t>退出软件以及守护程序</a:t>
            </a:r>
            <a:endParaRPr lang="zh-CN" altLang="zh-CN" sz="2800" dirty="0">
              <a:solidFill>
                <a:srgbClr val="0068B7"/>
              </a:solidFill>
              <a:latin typeface="方正兰亭中粗黑_GBK" panose="02000000000000000000" charset="-122"/>
              <a:ea typeface="方正兰亭中粗黑_GBK" panose="020000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2316" y="1363040"/>
            <a:ext cx="7847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595757"/>
                </a:solidFill>
                <a:latin typeface="方正兰亭黑_GBK" panose="02000000000000000000" charset="-122"/>
                <a:ea typeface="方正兰亭黑_GBK" panose="02000000000000000000" charset="-122"/>
              </a:rPr>
              <a:t>注销软件，停止守护，关掉守护程序，换掉软件登录界面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835140" y="6083300"/>
            <a:ext cx="1791335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>
                <a:solidFill>
                  <a:schemeClr val="bg1"/>
                </a:solidFill>
                <a:latin typeface="方正兰亭黑_GBK" panose="02000000000000000000" charset="-122"/>
                <a:ea typeface="方正兰亭黑_GBK" panose="02000000000000000000" charset="-122"/>
              </a:rPr>
              <a:t>目录 </a:t>
            </a:r>
            <a:r>
              <a:rPr lang="en-US" altLang="zh-CN" sz="1600">
                <a:solidFill>
                  <a:schemeClr val="bg1"/>
                </a:solidFill>
                <a:latin typeface="方正兰亭黑_GBK" panose="02000000000000000000" charset="-122"/>
                <a:ea typeface="方正兰亭黑_GBK" panose="02000000000000000000" charset="-122"/>
              </a:rPr>
              <a:t>Contents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C151214-5A68-4FFA-8493-89A7DB432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018" y="2172061"/>
            <a:ext cx="4068184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01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9539" y="738610"/>
            <a:ext cx="3776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68B7"/>
                </a:solidFill>
                <a:latin typeface="方正兰亭中粗黑_GBK" panose="02000000000000000000" charset="-122"/>
                <a:ea typeface="方正兰亭中粗黑_GBK" panose="02000000000000000000" charset="-122"/>
              </a:rPr>
              <a:t>02 </a:t>
            </a:r>
            <a:r>
              <a:rPr lang="zh-CN" altLang="en-US" sz="2800" dirty="0">
                <a:solidFill>
                  <a:srgbClr val="0068B7"/>
                </a:solidFill>
                <a:latin typeface="方正兰亭中粗黑_GBK" panose="02000000000000000000" charset="-122"/>
                <a:ea typeface="方正兰亭中粗黑_GBK" panose="02000000000000000000" charset="-122"/>
              </a:rPr>
              <a:t>停止数据库服务</a:t>
            </a:r>
            <a:endParaRPr lang="zh-CN" altLang="zh-CN" sz="2800" dirty="0">
              <a:solidFill>
                <a:srgbClr val="0068B7"/>
              </a:solidFill>
              <a:latin typeface="方正兰亭中粗黑_GBK" panose="02000000000000000000" charset="-122"/>
              <a:ea typeface="方正兰亭中粗黑_GBK" panose="020000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4204" y="1332335"/>
            <a:ext cx="6458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595757"/>
                </a:solidFill>
                <a:latin typeface="方正兰亭黑_GBK" panose="02000000000000000000" charset="-122"/>
                <a:ea typeface="方正兰亭黑_GBK" panose="02000000000000000000" charset="-122"/>
              </a:rPr>
              <a:t>按照下图所示停止数据库服务，注意名字，不要搞错</a:t>
            </a:r>
            <a:r>
              <a:rPr lang="en-US" altLang="zh-CN" sz="2000" dirty="0">
                <a:solidFill>
                  <a:srgbClr val="595757"/>
                </a:solidFill>
                <a:latin typeface="方正兰亭黑_GBK" panose="02000000000000000000" charset="-122"/>
                <a:ea typeface="方正兰亭黑_GBK" panose="02000000000000000000" charset="-122"/>
              </a:rPr>
              <a:t>SQL Server</a:t>
            </a:r>
            <a:r>
              <a:rPr lang="zh-CN" altLang="en-US" sz="2000" dirty="0">
                <a:solidFill>
                  <a:srgbClr val="595757"/>
                </a:solidFill>
                <a:latin typeface="方正兰亭黑_GBK" panose="02000000000000000000" charset="-122"/>
                <a:ea typeface="方正兰亭黑_GBK" panose="02000000000000000000" charset="-122"/>
              </a:rPr>
              <a:t>（</a:t>
            </a:r>
            <a:r>
              <a:rPr lang="en-US" altLang="zh-CN" sz="2000" dirty="0">
                <a:solidFill>
                  <a:srgbClr val="595757"/>
                </a:solidFill>
                <a:latin typeface="方正兰亭黑_GBK" panose="02000000000000000000" charset="-122"/>
                <a:ea typeface="方正兰亭黑_GBK" panose="02000000000000000000" charset="-122"/>
              </a:rPr>
              <a:t>SQL2008R2</a:t>
            </a:r>
            <a:r>
              <a:rPr lang="zh-CN" altLang="en-US" sz="2000" dirty="0">
                <a:solidFill>
                  <a:srgbClr val="595757"/>
                </a:solidFill>
                <a:latin typeface="方正兰亭黑_GBK" panose="02000000000000000000" charset="-122"/>
                <a:ea typeface="方正兰亭黑_GBK" panose="02000000000000000000" charset="-122"/>
              </a:rPr>
              <a:t>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835140" y="6083300"/>
            <a:ext cx="1791335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>
                <a:solidFill>
                  <a:schemeClr val="bg1"/>
                </a:solidFill>
                <a:latin typeface="方正兰亭黑_GBK" panose="02000000000000000000" charset="-122"/>
                <a:ea typeface="方正兰亭黑_GBK" panose="02000000000000000000" charset="-122"/>
              </a:rPr>
              <a:t>目录 </a:t>
            </a:r>
            <a:r>
              <a:rPr lang="en-US" altLang="zh-CN" sz="1600">
                <a:solidFill>
                  <a:schemeClr val="bg1"/>
                </a:solidFill>
                <a:latin typeface="方正兰亭黑_GBK" panose="02000000000000000000" charset="-122"/>
                <a:ea typeface="方正兰亭黑_GBK" panose="02000000000000000000" charset="-122"/>
              </a:rPr>
              <a:t>Contents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4A551AB-ECE2-43FB-89D4-6707B278F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052" y="2451120"/>
            <a:ext cx="1827386" cy="172927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48E003B-ABA4-4E58-A316-3D39C5939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175" y="2380615"/>
            <a:ext cx="3301702" cy="228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50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43201" y="801625"/>
            <a:ext cx="4085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68B7"/>
                </a:solidFill>
                <a:latin typeface="方正兰亭中粗黑_GBK" panose="02000000000000000000" charset="-122"/>
                <a:ea typeface="方正兰亭中粗黑_GBK" panose="02000000000000000000" charset="-122"/>
              </a:rPr>
              <a:t>03 </a:t>
            </a:r>
            <a:r>
              <a:rPr lang="zh-CN" altLang="en-US" sz="2800" dirty="0">
                <a:solidFill>
                  <a:srgbClr val="0068B7"/>
                </a:solidFill>
                <a:latin typeface="方正兰亭中粗黑_GBK" panose="02000000000000000000" charset="-122"/>
                <a:ea typeface="方正兰亭中粗黑_GBK" panose="02000000000000000000" charset="-122"/>
              </a:rPr>
              <a:t>压缩备份数据库</a:t>
            </a:r>
            <a:endParaRPr lang="zh-CN" altLang="zh-CN" sz="2800" dirty="0">
              <a:solidFill>
                <a:srgbClr val="0068B7"/>
              </a:solidFill>
              <a:latin typeface="方正兰亭中粗黑_GBK" panose="02000000000000000000" charset="-122"/>
              <a:ea typeface="方正兰亭中粗黑_GBK" panose="020000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8644" y="1409499"/>
            <a:ext cx="8337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595757"/>
                </a:solidFill>
                <a:latin typeface="方正兰亭黑_GBK" panose="02000000000000000000" charset="-122"/>
                <a:ea typeface="方正兰亭黑_GBK" panose="02000000000000000000" charset="-122"/>
              </a:rPr>
              <a:t>找到数据库文件，压缩备份</a:t>
            </a:r>
            <a:r>
              <a:rPr lang="en-US" altLang="zh-CN" sz="2000" dirty="0">
                <a:solidFill>
                  <a:srgbClr val="595757"/>
                </a:solidFill>
                <a:latin typeface="方正兰亭黑_GBK" panose="02000000000000000000" charset="-122"/>
                <a:ea typeface="方正兰亭黑_GBK" panose="02000000000000000000" charset="-122"/>
              </a:rPr>
              <a:t>2</a:t>
            </a:r>
            <a:r>
              <a:rPr lang="zh-CN" altLang="en-US" sz="2000" dirty="0">
                <a:solidFill>
                  <a:srgbClr val="595757"/>
                </a:solidFill>
                <a:latin typeface="方正兰亭黑_GBK" panose="02000000000000000000" charset="-122"/>
                <a:ea typeface="方正兰亭黑_GBK" panose="02000000000000000000" charset="-122"/>
              </a:rPr>
              <a:t>个文件，一般在</a:t>
            </a:r>
            <a:r>
              <a:rPr lang="en-US" altLang="zh-CN" sz="2000" dirty="0">
                <a:solidFill>
                  <a:srgbClr val="595757"/>
                </a:solidFill>
                <a:latin typeface="方正兰亭黑_GBK" panose="02000000000000000000" charset="-122"/>
                <a:ea typeface="方正兰亭黑_GBK" panose="02000000000000000000" charset="-122"/>
              </a:rPr>
              <a:t>D</a:t>
            </a:r>
            <a:r>
              <a:rPr lang="zh-CN" altLang="en-US" sz="2000" dirty="0">
                <a:solidFill>
                  <a:srgbClr val="595757"/>
                </a:solidFill>
                <a:latin typeface="方正兰亭黑_GBK" panose="02000000000000000000" charset="-122"/>
                <a:ea typeface="方正兰亭黑_GBK" panose="02000000000000000000" charset="-122"/>
              </a:rPr>
              <a:t>盘里的</a:t>
            </a:r>
            <a:r>
              <a:rPr lang="en-US" altLang="zh-CN" sz="2000" dirty="0">
                <a:solidFill>
                  <a:srgbClr val="595757"/>
                </a:solidFill>
                <a:latin typeface="方正兰亭黑_GBK" panose="02000000000000000000" charset="-122"/>
                <a:ea typeface="方正兰亭黑_GBK" panose="02000000000000000000" charset="-122"/>
              </a:rPr>
              <a:t>DB</a:t>
            </a:r>
            <a:r>
              <a:rPr lang="zh-CN" altLang="en-US" sz="2000" dirty="0">
                <a:solidFill>
                  <a:srgbClr val="595757"/>
                </a:solidFill>
                <a:latin typeface="方正兰亭黑_GBK" panose="02000000000000000000" charset="-122"/>
                <a:ea typeface="方正兰亭黑_GBK" panose="02000000000000000000" charset="-122"/>
              </a:rPr>
              <a:t>文件夹或者带有</a:t>
            </a:r>
            <a:r>
              <a:rPr lang="en-US" altLang="zh-CN" sz="2000" dirty="0" err="1">
                <a:solidFill>
                  <a:srgbClr val="595757"/>
                </a:solidFill>
                <a:latin typeface="方正兰亭黑_GBK" panose="02000000000000000000" charset="-122"/>
                <a:ea typeface="方正兰亭黑_GBK" panose="02000000000000000000" charset="-122"/>
              </a:rPr>
              <a:t>DataBase</a:t>
            </a:r>
            <a:r>
              <a:rPr lang="zh-CN" altLang="en-US" sz="2000" dirty="0">
                <a:solidFill>
                  <a:srgbClr val="595757"/>
                </a:solidFill>
                <a:latin typeface="方正兰亭黑_GBK" panose="02000000000000000000" charset="-122"/>
                <a:ea typeface="方正兰亭黑_GBK" panose="02000000000000000000" charset="-122"/>
              </a:rPr>
              <a:t>的文件夹，要注意文件的日期，要是最近的日期才是正确的数据库文件，后缀是</a:t>
            </a:r>
            <a:r>
              <a:rPr lang="en-US" altLang="zh-CN" sz="2000" dirty="0" err="1">
                <a:solidFill>
                  <a:srgbClr val="595757"/>
                </a:solidFill>
                <a:latin typeface="方正兰亭黑_GBK" panose="02000000000000000000" charset="-122"/>
                <a:ea typeface="方正兰亭黑_GBK" panose="02000000000000000000" charset="-122"/>
              </a:rPr>
              <a:t>mdf</a:t>
            </a:r>
            <a:r>
              <a:rPr lang="zh-CN" altLang="en-US" sz="2000" dirty="0">
                <a:solidFill>
                  <a:srgbClr val="595757"/>
                </a:solidFill>
                <a:latin typeface="方正兰亭黑_GBK" panose="02000000000000000000" charset="-122"/>
                <a:ea typeface="方正兰亭黑_GBK" panose="02000000000000000000" charset="-122"/>
              </a:rPr>
              <a:t>和</a:t>
            </a:r>
            <a:r>
              <a:rPr lang="en-US" altLang="zh-CN" sz="2000" dirty="0" err="1">
                <a:solidFill>
                  <a:srgbClr val="595757"/>
                </a:solidFill>
                <a:latin typeface="方正兰亭黑_GBK" panose="02000000000000000000" charset="-122"/>
                <a:ea typeface="方正兰亭黑_GBK" panose="02000000000000000000" charset="-122"/>
              </a:rPr>
              <a:t>ldf</a:t>
            </a:r>
            <a:r>
              <a:rPr lang="zh-CN" altLang="en-US" sz="2000" dirty="0">
                <a:solidFill>
                  <a:srgbClr val="595757"/>
                </a:solidFill>
                <a:latin typeface="方正兰亭黑_GBK" panose="02000000000000000000" charset="-122"/>
                <a:ea typeface="方正兰亭黑_GBK" panose="02000000000000000000" charset="-122"/>
              </a:rPr>
              <a:t>两个文件，少一个都不行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835140" y="6083300"/>
            <a:ext cx="1791335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>
                <a:solidFill>
                  <a:schemeClr val="bg1"/>
                </a:solidFill>
                <a:latin typeface="方正兰亭黑_GBK" panose="02000000000000000000" charset="-122"/>
                <a:ea typeface="方正兰亭黑_GBK" panose="02000000000000000000" charset="-122"/>
              </a:rPr>
              <a:t>目录 </a:t>
            </a:r>
            <a:r>
              <a:rPr lang="en-US" altLang="zh-CN" sz="1600">
                <a:solidFill>
                  <a:schemeClr val="bg1"/>
                </a:solidFill>
                <a:latin typeface="方正兰亭黑_GBK" panose="02000000000000000000" charset="-122"/>
                <a:ea typeface="方正兰亭黑_GBK" panose="02000000000000000000" charset="-122"/>
              </a:rPr>
              <a:t>Contents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81C7380-1DFD-43F5-B22B-8C73E60D5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95" y="2509816"/>
            <a:ext cx="4140964" cy="163974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E74D9D9-6BE6-4650-8A34-170878F6B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07" y="2600685"/>
            <a:ext cx="4251767" cy="103222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68A83EE-B6B8-4030-B0E3-289D96531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1772" y="4178640"/>
            <a:ext cx="4696286" cy="105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28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94785" y="800341"/>
            <a:ext cx="369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68B7"/>
                </a:solidFill>
                <a:latin typeface="方正兰亭中粗黑_GBK" panose="02000000000000000000" charset="-122"/>
                <a:ea typeface="方正兰亭中粗黑_GBK" panose="02000000000000000000" charset="-122"/>
              </a:rPr>
              <a:t>04 </a:t>
            </a:r>
            <a:r>
              <a:rPr lang="zh-CN" altLang="en-US" sz="2800" dirty="0">
                <a:solidFill>
                  <a:srgbClr val="0068B7"/>
                </a:solidFill>
                <a:latin typeface="方正兰亭中粗黑_GBK" panose="02000000000000000000" charset="-122"/>
                <a:ea typeface="方正兰亭中粗黑_GBK" panose="02000000000000000000" charset="-122"/>
              </a:rPr>
              <a:t>开启数据库服务</a:t>
            </a:r>
            <a:endParaRPr lang="zh-CN" altLang="zh-CN" sz="2800" dirty="0">
              <a:solidFill>
                <a:srgbClr val="0068B7"/>
              </a:solidFill>
              <a:latin typeface="方正兰亭中粗黑_GBK" panose="02000000000000000000" charset="-122"/>
              <a:ea typeface="方正兰亭中粗黑_GBK" panose="020000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7510" y="1432648"/>
            <a:ext cx="5127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595757"/>
                </a:solidFill>
                <a:latin typeface="方正兰亭黑_GBK" panose="02000000000000000000" charset="-122"/>
                <a:ea typeface="方正兰亭黑_GBK" panose="02000000000000000000" charset="-122"/>
              </a:rPr>
              <a:t>备份完后重新开启数据库服务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835140" y="6083300"/>
            <a:ext cx="1791335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>
                <a:solidFill>
                  <a:schemeClr val="bg1"/>
                </a:solidFill>
                <a:latin typeface="方正兰亭黑_GBK" panose="02000000000000000000" charset="-122"/>
                <a:ea typeface="方正兰亭黑_GBK" panose="02000000000000000000" charset="-122"/>
              </a:rPr>
              <a:t>目录 </a:t>
            </a:r>
            <a:r>
              <a:rPr lang="en-US" altLang="zh-CN" sz="1600">
                <a:solidFill>
                  <a:schemeClr val="bg1"/>
                </a:solidFill>
                <a:latin typeface="方正兰亭黑_GBK" panose="02000000000000000000" charset="-122"/>
                <a:ea typeface="方正兰亭黑_GBK" panose="02000000000000000000" charset="-122"/>
              </a:rPr>
              <a:t>Contents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B745AE5-3CC1-49E8-9926-C3CE1746B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93" y="2238918"/>
            <a:ext cx="1827386" cy="172927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8C8CE4E-506A-4424-AE11-69F4FBABB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402" y="1887985"/>
            <a:ext cx="5068551" cy="313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9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79607" y="716001"/>
            <a:ext cx="3181350" cy="524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68B7"/>
                </a:solidFill>
                <a:latin typeface="方正兰亭中粗黑_GBK" panose="02000000000000000000" charset="-122"/>
                <a:ea typeface="方正兰亭中粗黑_GBK" panose="02000000000000000000" charset="-122"/>
              </a:rPr>
              <a:t>05 </a:t>
            </a:r>
            <a:r>
              <a:rPr lang="zh-CN" altLang="en-US" sz="2800" dirty="0">
                <a:solidFill>
                  <a:srgbClr val="0068B7"/>
                </a:solidFill>
                <a:latin typeface="方正兰亭中粗黑_GBK" panose="02000000000000000000" charset="-122"/>
                <a:ea typeface="方正兰亭中粗黑_GBK" panose="02000000000000000000" charset="-122"/>
              </a:rPr>
              <a:t>重新打开软件</a:t>
            </a:r>
            <a:endParaRPr lang="zh-CN" altLang="zh-CN" sz="2800" dirty="0">
              <a:solidFill>
                <a:srgbClr val="0068B7"/>
              </a:solidFill>
              <a:latin typeface="方正兰亭中粗黑_GBK" panose="02000000000000000000" charset="-122"/>
              <a:ea typeface="方正兰亭中粗黑_GBK" panose="020000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9709" y="1240511"/>
            <a:ext cx="318135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595757"/>
                </a:solidFill>
                <a:latin typeface="方正兰亭黑_GBK" panose="02000000000000000000" charset="-122"/>
                <a:ea typeface="方正兰亭黑_GBK" panose="02000000000000000000" charset="-122"/>
              </a:rPr>
              <a:t>登录软件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835140" y="6083300"/>
            <a:ext cx="1791335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>
                <a:solidFill>
                  <a:schemeClr val="bg1"/>
                </a:solidFill>
                <a:latin typeface="方正兰亭黑_GBK" panose="02000000000000000000" charset="-122"/>
                <a:ea typeface="方正兰亭黑_GBK" panose="02000000000000000000" charset="-122"/>
              </a:rPr>
              <a:t>目录 </a:t>
            </a:r>
            <a:r>
              <a:rPr lang="en-US" altLang="zh-CN" sz="1600">
                <a:solidFill>
                  <a:schemeClr val="bg1"/>
                </a:solidFill>
                <a:latin typeface="方正兰亭黑_GBK" panose="02000000000000000000" charset="-122"/>
                <a:ea typeface="方正兰亭黑_GBK" panose="02000000000000000000" charset="-122"/>
              </a:rPr>
              <a:t>Contents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72D45FA-E680-4D50-A702-A4EC59D7E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183" y="2097931"/>
            <a:ext cx="2596082" cy="25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33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52450" y="1790700"/>
            <a:ext cx="6096000" cy="710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方正兰亭中粗黑_GBK" panose="02000000000000000000" charset="-122"/>
                <a:ea typeface="方正兰亭中粗黑_GBK" panose="02000000000000000000" charset="-122"/>
              </a:rPr>
              <a:t>二、数据库文件恢复教程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52450" y="2632075"/>
            <a:ext cx="557212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7ECEF4"/>
                </a:solidFill>
                <a:latin typeface="方正兰亭黑_GBK" panose="02000000000000000000" charset="-122"/>
                <a:ea typeface="方正兰亭黑_GBK" panose="02000000000000000000" charset="-122"/>
              </a:rPr>
              <a:t>水质、烟气、空气站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965825" y="6064250"/>
            <a:ext cx="2695575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>
                <a:solidFill>
                  <a:srgbClr val="0068B7"/>
                </a:solidFill>
                <a:latin typeface="Myriad Pro" panose="020B0503030403020204" charset="0"/>
                <a:ea typeface="方正兰亭细黑_GBK_M" panose="02010600010101010101" charset="-122"/>
              </a:rPr>
              <a:t>2021.6.11</a:t>
            </a:r>
          </a:p>
        </p:txBody>
      </p:sp>
    </p:spTree>
    <p:extLst>
      <p:ext uri="{BB962C8B-B14F-4D97-AF65-F5344CB8AC3E}">
        <p14:creationId xmlns:p14="http://schemas.microsoft.com/office/powerpoint/2010/main" val="736817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47650" y="692311"/>
            <a:ext cx="6063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68B7"/>
                </a:solidFill>
                <a:latin typeface="方正兰亭中粗黑_GBK" panose="02000000000000000000" charset="-122"/>
                <a:ea typeface="方正兰亭中粗黑_GBK" panose="02000000000000000000" charset="-122"/>
              </a:rPr>
              <a:t>01 </a:t>
            </a:r>
            <a:r>
              <a:rPr lang="zh-CN" altLang="en-US" sz="2800" dirty="0">
                <a:solidFill>
                  <a:srgbClr val="0068B7"/>
                </a:solidFill>
                <a:latin typeface="方正兰亭中粗黑_GBK" panose="02000000000000000000" charset="-122"/>
                <a:ea typeface="方正兰亭中粗黑_GBK" panose="02000000000000000000" charset="-122"/>
              </a:rPr>
              <a:t>要恢复的数据库文件权限修改</a:t>
            </a:r>
            <a:endParaRPr lang="zh-CN" altLang="zh-CN" sz="2800" dirty="0">
              <a:solidFill>
                <a:srgbClr val="0068B7"/>
              </a:solidFill>
              <a:latin typeface="方正兰亭中粗黑_GBK" panose="02000000000000000000" charset="-122"/>
              <a:ea typeface="方正兰亭中粗黑_GBK" panose="020000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2495" y="1215531"/>
            <a:ext cx="811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595757"/>
                </a:solidFill>
                <a:latin typeface="方正兰亭黑_GBK" panose="02000000000000000000" charset="-122"/>
                <a:ea typeface="方正兰亭黑_GBK" panose="02000000000000000000" charset="-122"/>
              </a:rPr>
              <a:t>复制和备份的数据库文件，一般是没有权限的，要打开</a:t>
            </a:r>
            <a:r>
              <a:rPr lang="en-US" altLang="zh-CN" sz="2000" dirty="0">
                <a:solidFill>
                  <a:srgbClr val="595757"/>
                </a:solidFill>
                <a:latin typeface="方正兰亭黑_GBK" panose="02000000000000000000" charset="-122"/>
                <a:ea typeface="方正兰亭黑_GBK" panose="02000000000000000000" charset="-122"/>
              </a:rPr>
              <a:t>Administrators</a:t>
            </a:r>
            <a:r>
              <a:rPr lang="zh-CN" altLang="en-US" sz="2000" dirty="0">
                <a:solidFill>
                  <a:srgbClr val="595757"/>
                </a:solidFill>
                <a:latin typeface="方正兰亭黑_GBK" panose="02000000000000000000" charset="-122"/>
                <a:ea typeface="方正兰亭黑_GBK" panose="02000000000000000000" charset="-122"/>
              </a:rPr>
              <a:t>的所有权限，</a:t>
            </a:r>
            <a:r>
              <a:rPr lang="en-US" altLang="zh-CN" sz="2000" dirty="0">
                <a:solidFill>
                  <a:srgbClr val="595757"/>
                </a:solidFill>
                <a:latin typeface="方正兰亭黑_GBK" panose="02000000000000000000" charset="-122"/>
                <a:ea typeface="方正兰亭黑_GBK" panose="02000000000000000000" charset="-122"/>
              </a:rPr>
              <a:t>2</a:t>
            </a:r>
            <a:r>
              <a:rPr lang="zh-CN" altLang="en-US" sz="2000" dirty="0">
                <a:solidFill>
                  <a:srgbClr val="595757"/>
                </a:solidFill>
                <a:latin typeface="方正兰亭黑_GBK" panose="02000000000000000000" charset="-122"/>
                <a:ea typeface="方正兰亭黑_GBK" panose="02000000000000000000" charset="-122"/>
              </a:rPr>
              <a:t>个文件都要附加权限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835140" y="6083300"/>
            <a:ext cx="1791335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>
                <a:solidFill>
                  <a:schemeClr val="bg1"/>
                </a:solidFill>
                <a:latin typeface="方正兰亭黑_GBK" panose="02000000000000000000" charset="-122"/>
                <a:ea typeface="方正兰亭黑_GBK" panose="02000000000000000000" charset="-122"/>
              </a:rPr>
              <a:t>目录 </a:t>
            </a:r>
            <a:r>
              <a:rPr lang="en-US" altLang="zh-CN" sz="1600">
                <a:solidFill>
                  <a:schemeClr val="bg1"/>
                </a:solidFill>
                <a:latin typeface="方正兰亭黑_GBK" panose="02000000000000000000" charset="-122"/>
                <a:ea typeface="方正兰亭黑_GBK" panose="02000000000000000000" charset="-122"/>
              </a:rPr>
              <a:t>Contents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037ECBD-D7B0-428D-A9C1-A322306C8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03" y="2090015"/>
            <a:ext cx="2402043" cy="160136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22AD8DE-A9D6-4D8B-8108-FD60D812B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052" y="2138861"/>
            <a:ext cx="4107060" cy="272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81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47650" y="692311"/>
            <a:ext cx="6063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68B7"/>
                </a:solidFill>
                <a:latin typeface="方正兰亭中粗黑_GBK" panose="02000000000000000000" charset="-122"/>
                <a:ea typeface="方正兰亭中粗黑_GBK" panose="02000000000000000000" charset="-122"/>
              </a:rPr>
              <a:t>02 </a:t>
            </a:r>
            <a:r>
              <a:rPr lang="zh-CN" altLang="en-US" sz="2800" dirty="0">
                <a:solidFill>
                  <a:srgbClr val="0068B7"/>
                </a:solidFill>
                <a:latin typeface="方正兰亭中粗黑_GBK" panose="02000000000000000000" charset="-122"/>
                <a:ea typeface="方正兰亭中粗黑_GBK" panose="02000000000000000000" charset="-122"/>
              </a:rPr>
              <a:t>打开数据库编辑程序</a:t>
            </a:r>
            <a:endParaRPr lang="zh-CN" altLang="zh-CN" sz="2800" dirty="0">
              <a:solidFill>
                <a:srgbClr val="0068B7"/>
              </a:solidFill>
              <a:latin typeface="方正兰亭中粗黑_GBK" panose="02000000000000000000" charset="-122"/>
              <a:ea typeface="方正兰亭中粗黑_GBK" panose="020000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2315" y="1363040"/>
            <a:ext cx="8441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595757"/>
                </a:solidFill>
                <a:latin typeface="方正兰亭黑_GBK" panose="02000000000000000000" charset="-122"/>
                <a:ea typeface="方正兰亭黑_GBK" panose="02000000000000000000" charset="-122"/>
              </a:rPr>
              <a:t>在</a:t>
            </a:r>
            <a:r>
              <a:rPr lang="en-US" altLang="zh-CN" sz="2000" dirty="0">
                <a:solidFill>
                  <a:srgbClr val="595757"/>
                </a:solidFill>
                <a:latin typeface="方正兰亭黑_GBK" panose="02000000000000000000" charset="-122"/>
                <a:ea typeface="方正兰亭黑_GBK" panose="02000000000000000000" charset="-122"/>
              </a:rPr>
              <a:t>【</a:t>
            </a:r>
            <a:r>
              <a:rPr lang="zh-CN" altLang="en-US" sz="2000" dirty="0">
                <a:solidFill>
                  <a:srgbClr val="595757"/>
                </a:solidFill>
                <a:latin typeface="方正兰亭黑_GBK" panose="02000000000000000000" charset="-122"/>
                <a:ea typeface="方正兰亭黑_GBK" panose="02000000000000000000" charset="-122"/>
              </a:rPr>
              <a:t>开始</a:t>
            </a:r>
            <a:r>
              <a:rPr lang="en-US" altLang="zh-CN" sz="2000" dirty="0">
                <a:solidFill>
                  <a:srgbClr val="595757"/>
                </a:solidFill>
                <a:latin typeface="方正兰亭黑_GBK" panose="02000000000000000000" charset="-122"/>
                <a:ea typeface="方正兰亭黑_GBK" panose="02000000000000000000" charset="-122"/>
              </a:rPr>
              <a:t>】</a:t>
            </a:r>
            <a:r>
              <a:rPr lang="zh-CN" altLang="en-US" sz="2000" dirty="0">
                <a:solidFill>
                  <a:srgbClr val="595757"/>
                </a:solidFill>
                <a:latin typeface="方正兰亭黑_GBK" panose="02000000000000000000" charset="-122"/>
                <a:ea typeface="方正兰亭黑_GBK" panose="02000000000000000000" charset="-122"/>
              </a:rPr>
              <a:t>栏找到数据库编译程序（</a:t>
            </a:r>
            <a:r>
              <a:rPr lang="en-US" altLang="zh-CN" sz="2000" dirty="0">
                <a:solidFill>
                  <a:srgbClr val="595757"/>
                </a:solidFill>
                <a:latin typeface="方正兰亭黑_GBK" panose="02000000000000000000" charset="-122"/>
                <a:ea typeface="方正兰亭黑_GBK" panose="02000000000000000000" charset="-122"/>
              </a:rPr>
              <a:t>SQL Server Management Studio</a:t>
            </a:r>
            <a:r>
              <a:rPr lang="zh-CN" altLang="en-US" sz="2000" dirty="0">
                <a:solidFill>
                  <a:srgbClr val="595757"/>
                </a:solidFill>
                <a:latin typeface="方正兰亭黑_GBK" panose="02000000000000000000" charset="-122"/>
                <a:ea typeface="方正兰亭黑_GBK" panose="02000000000000000000" charset="-122"/>
              </a:rPr>
              <a:t>），打开，操作需要数据库密码，不能提供，要联系技术人员处理。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835140" y="6083300"/>
            <a:ext cx="1791335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>
                <a:solidFill>
                  <a:schemeClr val="bg1"/>
                </a:solidFill>
                <a:latin typeface="方正兰亭黑_GBK" panose="02000000000000000000" charset="-122"/>
                <a:ea typeface="方正兰亭黑_GBK" panose="02000000000000000000" charset="-122"/>
              </a:rPr>
              <a:t>目录 </a:t>
            </a:r>
            <a:r>
              <a:rPr lang="en-US" altLang="zh-CN" sz="1600">
                <a:solidFill>
                  <a:schemeClr val="bg1"/>
                </a:solidFill>
                <a:latin typeface="方正兰亭黑_GBK" panose="02000000000000000000" charset="-122"/>
                <a:ea typeface="方正兰亭黑_GBK" panose="02000000000000000000" charset="-122"/>
              </a:rPr>
              <a:t>Contents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CD375DC-57AE-49DB-8837-7E468329B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78" y="2144835"/>
            <a:ext cx="2404740" cy="304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62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252</Words>
  <Application>Microsoft Office PowerPoint</Application>
  <PresentationFormat>全屏显示(4:3)</PresentationFormat>
  <Paragraphs>31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Myriad Pro</vt:lpstr>
      <vt:lpstr>方正兰亭黑_GBK</vt:lpstr>
      <vt:lpstr>方正兰亭中粗黑_GBK</vt:lpstr>
      <vt:lpstr>Arial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guanjiale</dc:creator>
  <cp:lastModifiedBy>老 盛浩</cp:lastModifiedBy>
  <cp:revision>20</cp:revision>
  <dcterms:created xsi:type="dcterms:W3CDTF">2016-07-20T03:14:40Z</dcterms:created>
  <dcterms:modified xsi:type="dcterms:W3CDTF">2021-06-15T00:59:11Z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2052-10.1.0.5850</vt:lpwstr>
  </property>
</Properties>
</file>